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6" r:id="rId7"/>
    <p:sldId id="267" r:id="rId8"/>
    <p:sldId id="269" r:id="rId9"/>
    <p:sldId id="270" r:id="rId10"/>
    <p:sldId id="26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6274" autoAdjust="0"/>
  </p:normalViewPr>
  <p:slideViewPr>
    <p:cSldViewPr snapToGrid="0">
      <p:cViewPr varScale="1">
        <p:scale>
          <a:sx n="112" d="100"/>
          <a:sy n="112" d="100"/>
        </p:scale>
        <p:origin x="49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40D37F71-7F4D-0F5E-07B4-BC189C882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 descr="Obraz zawierający Czcionka, tekst, Grafika, projekt graficzny&#10;&#10;Opis wygenerowany automatycznie">
            <a:extLst>
              <a:ext uri="{FF2B5EF4-FFF2-40B4-BE49-F238E27FC236}">
                <a16:creationId xmlns="" xmlns:a16="http://schemas.microsoft.com/office/drawing/2014/main" id="{24ED7CE7-FF16-23C4-67F8-038CDE1AE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5" y="0"/>
            <a:ext cx="5563213" cy="32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8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49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45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A663FBD1-6282-50D0-D7BA-632022DF3FA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4231" y="649288"/>
            <a:ext cx="6833232" cy="5740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2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="" xmlns:a16="http://schemas.microsoft.com/office/drawing/2014/main" id="{F8EF5E26-62F5-B253-C2C6-3C502704826D}"/>
              </a:ext>
            </a:extLst>
          </p:cNvPr>
          <p:cNvSpPr txBox="1">
            <a:spLocks/>
          </p:cNvSpPr>
          <p:nvPr userDrawn="1"/>
        </p:nvSpPr>
        <p:spPr>
          <a:xfrm>
            <a:off x="804230" y="2225367"/>
            <a:ext cx="10884665" cy="199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6" name="Obraz 5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92BC364A-65A7-6A69-BFB7-0EA5DD22E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0" y="-17591"/>
            <a:ext cx="12192000" cy="1161288"/>
          </a:xfrm>
          <a:prstGeom prst="rect">
            <a:avLst/>
          </a:prstGeom>
        </p:spPr>
      </p:pic>
      <p:pic>
        <p:nvPicPr>
          <p:cNvPr id="8" name="Obraz 7" descr="Obraz zawierający Czcionka, tekst, Grafika, projekt graficzny&#10;&#10;Opis wygenerowany automatycznie">
            <a:extLst>
              <a:ext uri="{FF2B5EF4-FFF2-40B4-BE49-F238E27FC236}">
                <a16:creationId xmlns="" xmlns:a16="http://schemas.microsoft.com/office/drawing/2014/main" id="{F40A5C38-581B-9E9E-761F-A1C18C562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52" y="-109857"/>
            <a:ext cx="2283246" cy="13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noc, ciemny, sieć, nocne niebo&#10;&#10;Opis wygenerowany automatycznie">
            <a:extLst>
              <a:ext uri="{FF2B5EF4-FFF2-40B4-BE49-F238E27FC236}">
                <a16:creationId xmlns="" xmlns:a16="http://schemas.microsoft.com/office/drawing/2014/main" id="{056E2A53-B24A-EC04-DA95-84285F56B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9536" r="4134" b="94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rozmycie">
            <a:extLst>
              <a:ext uri="{FF2B5EF4-FFF2-40B4-BE49-F238E27FC236}">
                <a16:creationId xmlns="" xmlns:a16="http://schemas.microsoft.com/office/drawing/2014/main" id="{E0B13DFC-D7A3-0B34-0D32-C14CEEE92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9926" r="5298" b="9926"/>
          <a:stretch/>
        </p:blipFill>
        <p:spPr>
          <a:xfrm>
            <a:off x="-1" y="-9526"/>
            <a:ext cx="12208933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sieć, nocne niebo&#10;&#10;Opis wygenerowany automatycznie">
            <a:extLst>
              <a:ext uri="{FF2B5EF4-FFF2-40B4-BE49-F238E27FC236}">
                <a16:creationId xmlns="" xmlns:a16="http://schemas.microsoft.com/office/drawing/2014/main" id="{45233A06-CEFA-B59D-4548-3AFEBA6AA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9933" r="4202" b="10596"/>
          <a:stretch/>
        </p:blipFill>
        <p:spPr>
          <a:xfrm>
            <a:off x="-1" y="-19050"/>
            <a:ext cx="12225867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="" xmlns:a16="http://schemas.microsoft.com/office/drawing/2014/main" id="{B76F962D-8143-2B5C-B671-3BA5E2686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1168" r="2261" b="9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55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9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6AF1F-6B61-409B-96BB-AB76FB020F77}" type="datetimeFigureOut">
              <a:rPr lang="pl-PL" smtClean="0"/>
              <a:t>30.01.2024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9330-9B9A-44D9-94FC-3BC0648B8D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62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5717136" y="5499565"/>
            <a:ext cx="3869317" cy="352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Social</a:t>
            </a:r>
            <a:r>
              <a:rPr lang="pl-PL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media</a:t>
            </a:r>
            <a:endParaRPr lang="pl-PL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az 5" descr="Obraz zawierający tekst, clipart&#10;&#10;Opis wygenerowany automatycznie">
            <a:extLst>
              <a:ext uri="{FF2B5EF4-FFF2-40B4-BE49-F238E27FC236}">
                <a16:creationId xmlns="" xmlns:a16="http://schemas.microsoft.com/office/drawing/2014/main" id="{13421201-854A-6585-9855-8D48770FB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4" y="5427179"/>
            <a:ext cx="5010150" cy="103595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17136" y="6039807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b="1" dirty="0">
                <a:solidFill>
                  <a:schemeClr val="bg1"/>
                </a:solidFill>
                <a:latin typeface="Century Gothic" panose="020B0502020202020204" pitchFamily="34" charset="0"/>
              </a:rPr>
              <a:t>Zgłoszenie (nazwa banku)</a:t>
            </a:r>
            <a:endParaRPr lang="pl-P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EE59C851-FD6F-60B6-8DE5-CDFA306A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KLIENT W SOCIAL MEDIA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838200" y="2510933"/>
            <a:ext cx="7074991" cy="231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informacja, jakie wskaźniki wybrał bank do mierzenia stopnia realizacji celów i </a:t>
            </a:r>
            <a:r>
              <a:rPr lang="pl-PL" sz="1400" dirty="0" smtClean="0">
                <a:latin typeface="Century Gothic" panose="020B0502020202020204" pitchFamily="34" charset="0"/>
              </a:rPr>
              <a:t>strategii akcji edukacyjnych</a:t>
            </a:r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informacja, w jakim stopniu założenia są </a:t>
            </a:r>
            <a:r>
              <a:rPr lang="pl-PL" sz="1400" dirty="0" smtClean="0">
                <a:latin typeface="Century Gothic" panose="020B0502020202020204" pitchFamily="34" charset="0"/>
              </a:rPr>
              <a:t>realizowane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i</a:t>
            </a:r>
            <a:r>
              <a:rPr lang="pl-PL" sz="1400" dirty="0" smtClean="0">
                <a:latin typeface="Century Gothic" panose="020B0502020202020204" pitchFamily="34" charset="0"/>
              </a:rPr>
              <a:t>nformacja, w jaki sposób bank bada wpływ działań edukacyjnych na budowę wizerunku</a:t>
            </a:r>
          </a:p>
          <a:p>
            <a:pPr algn="l"/>
            <a:r>
              <a:rPr lang="pl-PL" sz="1400" dirty="0">
                <a:latin typeface="Century Gothic" panose="020B0502020202020204" pitchFamily="34" charset="0"/>
              </a:rPr>
              <a:t>(od marca </a:t>
            </a:r>
            <a:r>
              <a:rPr lang="pl-PL" sz="1400" dirty="0" smtClean="0">
                <a:latin typeface="Century Gothic" panose="020B0502020202020204" pitchFamily="34" charset="0"/>
              </a:rPr>
              <a:t>2023, jeśli bank dysponuje wcześniejszymi danymi, można je pokazać, aby unaocznić trend)</a:t>
            </a:r>
            <a:endParaRPr lang="pl-PL" sz="1400" dirty="0">
              <a:latin typeface="Century Gothic" panose="020B0502020202020204" pitchFamily="34" charset="0"/>
            </a:endParaRP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5" name="Podtytuł 2"/>
          <p:cNvSpPr>
            <a:spLocks noGrp="1"/>
          </p:cNvSpPr>
          <p:nvPr>
            <p:ph type="subTitle" idx="4294967295"/>
          </p:nvPr>
        </p:nvSpPr>
        <p:spPr>
          <a:xfrm>
            <a:off x="112020" y="281006"/>
            <a:ext cx="8460955" cy="139522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MIERZENIE I SKUTECZNOŚĆ DZIAŁAŃ W SOCIAL MEDIA</a:t>
            </a:r>
          </a:p>
        </p:txBody>
      </p:sp>
    </p:spTree>
    <p:extLst>
      <p:ext uri="{BB962C8B-B14F-4D97-AF65-F5344CB8AC3E}">
        <p14:creationId xmlns:p14="http://schemas.microsoft.com/office/powerpoint/2010/main" val="277517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3A39481E-5EA5-7659-E83D-288F398A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KANAŁY SOCIAL MEDIA BANKU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ADD2DF5-4EE7-C027-8BE4-C35A49805D48}"/>
              </a:ext>
            </a:extLst>
          </p:cNvPr>
          <p:cNvSpPr txBox="1"/>
          <p:nvPr/>
        </p:nvSpPr>
        <p:spPr>
          <a:xfrm>
            <a:off x="534341" y="2492747"/>
            <a:ext cx="700662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 </a:t>
            </a:r>
          </a:p>
          <a:p>
            <a:pPr algn="l"/>
            <a:endParaRPr lang="pl-PL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pl-PL" sz="1600" dirty="0">
              <a:latin typeface="Century Gothic" panose="020B0502020202020204" pitchFamily="34" charset="0"/>
            </a:endParaRPr>
          </a:p>
          <a:p>
            <a:pPr algn="l"/>
            <a:r>
              <a:rPr lang="pl-PL" sz="1400" b="1" dirty="0">
                <a:latin typeface="Century Gothic" panose="020B0502020202020204" pitchFamily="34" charset="0"/>
              </a:rPr>
              <a:t>linki</a:t>
            </a:r>
            <a:r>
              <a:rPr lang="pl-PL" sz="1400" dirty="0">
                <a:latin typeface="Century Gothic" panose="020B0502020202020204" pitchFamily="34" charset="0"/>
              </a:rPr>
              <a:t> do wszystkich </a:t>
            </a:r>
            <a:r>
              <a:rPr lang="pl-PL" sz="1400" dirty="0" err="1">
                <a:latin typeface="Century Gothic" panose="020B0502020202020204" pitchFamily="34" charset="0"/>
              </a:rPr>
              <a:t>social</a:t>
            </a:r>
            <a:r>
              <a:rPr lang="pl-PL" sz="1400" dirty="0">
                <a:latin typeface="Century Gothic" panose="020B0502020202020204" pitchFamily="34" charset="0"/>
              </a:rPr>
              <a:t> mediów prowadzonych przez bank wraz z informacją, </a:t>
            </a:r>
            <a:r>
              <a:rPr lang="pl-PL" sz="1400" b="1" dirty="0">
                <a:latin typeface="Century Gothic" panose="020B0502020202020204" pitchFamily="34" charset="0"/>
              </a:rPr>
              <a:t>kto odpowiada </a:t>
            </a:r>
            <a:r>
              <a:rPr lang="pl-PL" sz="1400" dirty="0">
                <a:latin typeface="Century Gothic" panose="020B0502020202020204" pitchFamily="34" charset="0"/>
              </a:rPr>
              <a:t>za komunikację w danym kanale (czy pracownicy banku czy agencja/agencje – jeśli tak chętnie poznamy je z nazwy)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Facebook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Instagram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LinkedIn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Twitter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YouTube</a:t>
            </a:r>
            <a:endParaRPr lang="pl-PL" sz="1400" dirty="0">
              <a:latin typeface="Century Gothic" panose="020B0502020202020204" pitchFamily="34" charset="0"/>
            </a:endParaRPr>
          </a:p>
          <a:p>
            <a:r>
              <a:rPr lang="en-US" sz="1400" dirty="0" err="1">
                <a:latin typeface="Century Gothic" panose="020B0502020202020204" pitchFamily="34" charset="0"/>
              </a:rPr>
              <a:t>TikTok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pl-PL" sz="1400" dirty="0">
                <a:latin typeface="Century Gothic" panose="020B0502020202020204" pitchFamily="34" charset="0"/>
              </a:rPr>
              <a:t>Wykop.pl</a:t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pl-PL" sz="1400" dirty="0">
                <a:latin typeface="Century Gothic" panose="020B0502020202020204" pitchFamily="34" charset="0"/>
              </a:rPr>
              <a:t>Inne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5" name="Podtytuł 2"/>
          <p:cNvSpPr>
            <a:spLocks noGrp="1"/>
          </p:cNvSpPr>
          <p:nvPr>
            <p:ph type="subTitle" idx="4294967295"/>
          </p:nvPr>
        </p:nvSpPr>
        <p:spPr>
          <a:xfrm>
            <a:off x="89884" y="253768"/>
            <a:ext cx="8460955" cy="11464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KANAŁY SOCIAL MEDIA BANKU </a:t>
            </a:r>
          </a:p>
        </p:txBody>
      </p:sp>
    </p:spTree>
    <p:extLst>
      <p:ext uri="{BB962C8B-B14F-4D97-AF65-F5344CB8AC3E}">
        <p14:creationId xmlns:p14="http://schemas.microsoft.com/office/powerpoint/2010/main" val="207873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62ACE117-335D-2EED-C719-36AE1B38D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5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KANAŁY SOCIAL MEDIA BANKU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ADD2DF5-4EE7-C027-8BE4-C35A49805D48}"/>
              </a:ext>
            </a:extLst>
          </p:cNvPr>
          <p:cNvSpPr txBox="1"/>
          <p:nvPr/>
        </p:nvSpPr>
        <p:spPr>
          <a:xfrm>
            <a:off x="804231" y="2441472"/>
            <a:ext cx="650242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 </a:t>
            </a:r>
          </a:p>
          <a:p>
            <a:pPr algn="l"/>
            <a:endParaRPr lang="pl-PL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pl-PL" sz="1600" dirty="0">
              <a:latin typeface="Century Gothic" panose="020B0502020202020204" pitchFamily="34" charset="0"/>
            </a:endParaRPr>
          </a:p>
          <a:p>
            <a:pPr algn="l"/>
            <a:r>
              <a:rPr lang="pl-PL" sz="1400" dirty="0">
                <a:latin typeface="Century Gothic" panose="020B0502020202020204" pitchFamily="34" charset="0"/>
              </a:rPr>
              <a:t>informacje, </a:t>
            </a:r>
            <a:r>
              <a:rPr lang="pl-PL" sz="1400" b="1" dirty="0">
                <a:latin typeface="Century Gothic" panose="020B0502020202020204" pitchFamily="34" charset="0"/>
              </a:rPr>
              <a:t>dlaczego</a:t>
            </a:r>
            <a:r>
              <a:rPr lang="pl-PL" sz="1400" dirty="0">
                <a:latin typeface="Century Gothic" panose="020B0502020202020204" pitchFamily="34" charset="0"/>
              </a:rPr>
              <a:t> bank obecny jest w danych kanałach </a:t>
            </a:r>
            <a:r>
              <a:rPr lang="pl-PL" sz="1400" dirty="0" err="1">
                <a:latin typeface="Century Gothic" panose="020B0502020202020204" pitchFamily="34" charset="0"/>
              </a:rPr>
              <a:t>social</a:t>
            </a:r>
            <a:r>
              <a:rPr lang="pl-PL" sz="1400" dirty="0">
                <a:latin typeface="Century Gothic" panose="020B0502020202020204" pitchFamily="34" charset="0"/>
              </a:rPr>
              <a:t> media, a w innych (których) nie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Facebook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Instagram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LinkedIn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Twitter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YouTube</a:t>
            </a:r>
            <a:endParaRPr lang="pl-PL" sz="1400" dirty="0">
              <a:latin typeface="Century Gothic" panose="020B0502020202020204" pitchFamily="34" charset="0"/>
            </a:endParaRPr>
          </a:p>
          <a:p>
            <a:r>
              <a:rPr lang="en-US" sz="1400" dirty="0" err="1">
                <a:latin typeface="Century Gothic" panose="020B0502020202020204" pitchFamily="34" charset="0"/>
              </a:rPr>
              <a:t>TikTok</a:t>
            </a:r>
            <a:endParaRPr lang="pl-PL" sz="1400" dirty="0">
              <a:latin typeface="Century Gothic" panose="020B0502020202020204" pitchFamily="34" charset="0"/>
            </a:endParaRPr>
          </a:p>
          <a:p>
            <a:r>
              <a:rPr lang="pl-PL" sz="1400" dirty="0">
                <a:latin typeface="Century Gothic" panose="020B0502020202020204" pitchFamily="34" charset="0"/>
              </a:rPr>
              <a:t>Wykop.pl</a:t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pl-PL" sz="1400" dirty="0">
                <a:latin typeface="Century Gothic" panose="020B0502020202020204" pitchFamily="34" charset="0"/>
              </a:rPr>
              <a:t>Inne</a:t>
            </a:r>
          </a:p>
        </p:txBody>
      </p:sp>
      <p:sp>
        <p:nvSpPr>
          <p:cNvPr id="5" name="Podtytuł 2"/>
          <p:cNvSpPr>
            <a:spLocks noGrp="1"/>
          </p:cNvSpPr>
          <p:nvPr>
            <p:ph type="subTitle" idx="4294967295"/>
          </p:nvPr>
        </p:nvSpPr>
        <p:spPr>
          <a:xfrm>
            <a:off x="103475" y="306157"/>
            <a:ext cx="8460954" cy="14394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KANAŁY SOCIAL MEDIA BANKU</a:t>
            </a:r>
          </a:p>
        </p:txBody>
      </p:sp>
    </p:spTree>
    <p:extLst>
      <p:ext uri="{BB962C8B-B14F-4D97-AF65-F5344CB8AC3E}">
        <p14:creationId xmlns:p14="http://schemas.microsoft.com/office/powerpoint/2010/main" val="149036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F32F7967-4D3E-A556-FB9F-D5E69C09F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0567" y="287708"/>
            <a:ext cx="8460955" cy="14671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CELE KANAŁÓW SOCIAL MEDIA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FF363BA-900E-8E64-2EFD-ED2CBE763EB0}"/>
              </a:ext>
            </a:extLst>
          </p:cNvPr>
          <p:cNvSpPr txBox="1">
            <a:spLocks/>
          </p:cNvSpPr>
          <p:nvPr/>
        </p:nvSpPr>
        <p:spPr>
          <a:xfrm>
            <a:off x="804230" y="2466217"/>
            <a:ext cx="6673340" cy="19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cele, jakie stawia sobie bank dla </a:t>
            </a:r>
            <a:r>
              <a:rPr lang="pl-PL" sz="1400" dirty="0" err="1">
                <a:latin typeface="Century Gothic" panose="020B0502020202020204" pitchFamily="34" charset="0"/>
              </a:rPr>
              <a:t>social</a:t>
            </a:r>
            <a:r>
              <a:rPr lang="pl-PL" sz="1400" dirty="0">
                <a:latin typeface="Century Gothic" panose="020B0502020202020204" pitchFamily="34" charset="0"/>
              </a:rPr>
              <a:t> media </a:t>
            </a:r>
            <a:r>
              <a:rPr lang="pl-PL" sz="1400" dirty="0" smtClean="0">
                <a:latin typeface="Century Gothic" panose="020B0502020202020204" pitchFamily="34" charset="0"/>
              </a:rPr>
              <a:t>ogółem (od marca 2023)</a:t>
            </a:r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cele, jakie stawia sobie bank dla poszczególnych kanałów </a:t>
            </a:r>
            <a:r>
              <a:rPr lang="pl-PL" sz="1400" dirty="0" err="1">
                <a:latin typeface="Century Gothic" panose="020B0502020202020204" pitchFamily="34" charset="0"/>
              </a:rPr>
              <a:t>social</a:t>
            </a:r>
            <a:r>
              <a:rPr lang="pl-PL" sz="1400" dirty="0">
                <a:latin typeface="Century Gothic" panose="020B0502020202020204" pitchFamily="34" charset="0"/>
              </a:rPr>
              <a:t> media (od marca 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8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9527F0F1-86B0-1ACD-4E72-7FC801D8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96554" y="124811"/>
            <a:ext cx="8460955" cy="11464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KRÓTKI OPIS OGÓLNEJ STRATEGII </a:t>
            </a: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KANAŁÓW </a:t>
            </a: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SOCIAL MEDIA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FF363BA-900E-8E64-2EFD-ED2CBE763EB0}"/>
              </a:ext>
            </a:extLst>
          </p:cNvPr>
          <p:cNvSpPr txBox="1">
            <a:spLocks/>
          </p:cNvSpPr>
          <p:nvPr/>
        </p:nvSpPr>
        <p:spPr>
          <a:xfrm>
            <a:off x="804230" y="2466217"/>
            <a:ext cx="10281880" cy="19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powinien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zarys ogólnej strategii </a:t>
            </a:r>
            <a:r>
              <a:rPr lang="pl-PL" sz="1400" dirty="0" err="1">
                <a:latin typeface="Century Gothic" panose="020B0502020202020204" pitchFamily="34" charset="0"/>
              </a:rPr>
              <a:t>social</a:t>
            </a:r>
            <a:r>
              <a:rPr lang="pl-PL" sz="1400" dirty="0">
                <a:latin typeface="Century Gothic" panose="020B0502020202020204" pitchFamily="34" charset="0"/>
              </a:rPr>
              <a:t> media dla wszystkich kanałów (od marca 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0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132DE2E6-5AA7-373E-91C1-770E259E00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FF363BA-900E-8E64-2EFD-ED2CBE763EB0}"/>
              </a:ext>
            </a:extLst>
          </p:cNvPr>
          <p:cNvSpPr txBox="1">
            <a:spLocks/>
          </p:cNvSpPr>
          <p:nvPr/>
        </p:nvSpPr>
        <p:spPr>
          <a:xfrm>
            <a:off x="804230" y="2466217"/>
            <a:ext cx="10281880" cy="19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krótkie opisy strategii przyjętej dla poszczególnych kanałów (od marca 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5" name="Podtytuł 2"/>
          <p:cNvSpPr>
            <a:spLocks noGrp="1"/>
          </p:cNvSpPr>
          <p:nvPr>
            <p:ph type="subTitle" idx="4294967295"/>
          </p:nvPr>
        </p:nvSpPr>
        <p:spPr>
          <a:xfrm>
            <a:off x="196554" y="124811"/>
            <a:ext cx="8460955" cy="11464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KRÓTKI OPIS OGÓLNEJ STRATEGII </a:t>
            </a: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KANAŁÓW </a:t>
            </a: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103156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8C13F413-0A24-5CEB-F0AE-10CAA4C3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79952" y="108215"/>
            <a:ext cx="8460955" cy="14301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EDUKACJA W SOCIAL MEDIA JAKO </a:t>
            </a: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ELEMENT </a:t>
            </a: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BUDOWANIA WIZERUNKU BANKU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FF363BA-900E-8E64-2EFD-ED2CBE763EB0}"/>
              </a:ext>
            </a:extLst>
          </p:cNvPr>
          <p:cNvSpPr txBox="1">
            <a:spLocks/>
          </p:cNvSpPr>
          <p:nvPr/>
        </p:nvSpPr>
        <p:spPr>
          <a:xfrm>
            <a:off x="804230" y="2466217"/>
            <a:ext cx="6989534" cy="19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i</a:t>
            </a:r>
            <a:r>
              <a:rPr lang="pl-PL" sz="1400" dirty="0" smtClean="0">
                <a:latin typeface="Century Gothic" panose="020B0502020202020204" pitchFamily="34" charset="0"/>
              </a:rPr>
              <a:t>nformacja </a:t>
            </a:r>
            <a:r>
              <a:rPr lang="pl-PL" sz="1400" dirty="0" smtClean="0">
                <a:latin typeface="Century Gothic" panose="020B0502020202020204" pitchFamily="34" charset="0"/>
              </a:rPr>
              <a:t>w jakim zakresie bank prowadzi edukację klienta w temacie szeroko pojętego bezpieczeństwa finansowego - wskazanie obszarów tematycznych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w</a:t>
            </a:r>
            <a:r>
              <a:rPr lang="pl-PL" sz="1400" dirty="0" smtClean="0">
                <a:latin typeface="Century Gothic" panose="020B0502020202020204" pitchFamily="34" charset="0"/>
              </a:rPr>
              <a:t>skazanie </a:t>
            </a:r>
            <a:r>
              <a:rPr lang="pl-PL" sz="1400" dirty="0" smtClean="0">
                <a:latin typeface="Century Gothic" panose="020B0502020202020204" pitchFamily="34" charset="0"/>
              </a:rPr>
              <a:t>celów działań edukacyjnych</a:t>
            </a:r>
          </a:p>
          <a:p>
            <a:pPr algn="l"/>
            <a:r>
              <a:rPr lang="pl-PL" sz="1400" dirty="0">
                <a:latin typeface="Century Gothic" panose="020B0502020202020204" pitchFamily="34" charset="0"/>
              </a:rPr>
              <a:t>(od marca 2023)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1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8C13F413-0A24-5CEB-F0AE-10CAA4C3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79952" y="108215"/>
            <a:ext cx="8460955" cy="14301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EDUKACJA W SOCIAL MEDIA JAKO </a:t>
            </a: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ELEMENT </a:t>
            </a: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BUDOWANIA WIZERUNKU BANKU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FF363BA-900E-8E64-2EFD-ED2CBE763EB0}"/>
              </a:ext>
            </a:extLst>
          </p:cNvPr>
          <p:cNvSpPr txBox="1">
            <a:spLocks/>
          </p:cNvSpPr>
          <p:nvPr/>
        </p:nvSpPr>
        <p:spPr>
          <a:xfrm>
            <a:off x="804230" y="2466217"/>
            <a:ext cx="6989534" cy="19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i</a:t>
            </a:r>
            <a:r>
              <a:rPr lang="pl-PL" sz="1400" dirty="0" smtClean="0">
                <a:latin typeface="Century Gothic" panose="020B0502020202020204" pitchFamily="34" charset="0"/>
              </a:rPr>
              <a:t>nformacja </a:t>
            </a:r>
            <a:r>
              <a:rPr lang="pl-PL" sz="1400" dirty="0" smtClean="0">
                <a:latin typeface="Century Gothic" panose="020B0502020202020204" pitchFamily="34" charset="0"/>
              </a:rPr>
              <a:t>o strategii przyjętej dla poszczególnych działań edukacyjnych </a:t>
            </a:r>
            <a:r>
              <a:rPr lang="pl-PL" sz="1400" dirty="0">
                <a:latin typeface="Century Gothic" panose="020B0502020202020204" pitchFamily="34" charset="0"/>
              </a:rPr>
              <a:t/>
            </a:r>
            <a:br>
              <a:rPr lang="pl-PL" sz="1400" dirty="0">
                <a:latin typeface="Century Gothic" panose="020B0502020202020204" pitchFamily="34" charset="0"/>
              </a:rPr>
            </a:br>
            <a:r>
              <a:rPr lang="pl-PL" sz="1400" dirty="0" smtClean="0">
                <a:latin typeface="Century Gothic" panose="020B0502020202020204" pitchFamily="34" charset="0"/>
              </a:rPr>
              <a:t>w poszczególnych kanałach </a:t>
            </a:r>
            <a:r>
              <a:rPr lang="pl-PL" sz="1400" dirty="0" err="1" smtClean="0">
                <a:latin typeface="Century Gothic" panose="020B0502020202020204" pitchFamily="34" charset="0"/>
              </a:rPr>
              <a:t>social</a:t>
            </a:r>
            <a:r>
              <a:rPr lang="pl-PL" sz="1400" dirty="0" smtClean="0">
                <a:latin typeface="Century Gothic" panose="020B0502020202020204" pitchFamily="34" charset="0"/>
              </a:rPr>
              <a:t> </a:t>
            </a:r>
            <a:r>
              <a:rPr lang="pl-PL" sz="1400" dirty="0" smtClean="0">
                <a:latin typeface="Century Gothic" panose="020B0502020202020204" pitchFamily="34" charset="0"/>
              </a:rPr>
              <a:t>media (z uwzględnieniem opisu grup docelowych w danym kanale)</a:t>
            </a:r>
            <a:endParaRPr lang="pl-PL" sz="1400" dirty="0" smtClean="0">
              <a:latin typeface="Century Gothic" panose="020B0502020202020204" pitchFamily="34" charset="0"/>
            </a:endParaRPr>
          </a:p>
          <a:p>
            <a:pPr algn="l"/>
            <a:r>
              <a:rPr lang="pl-PL" sz="1400" dirty="0">
                <a:latin typeface="Century Gothic" panose="020B0502020202020204" pitchFamily="34" charset="0"/>
              </a:rPr>
              <a:t>(od marca 2023)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stacjonarny, światło, spinacz&#10;&#10;Opis wygenerowany automatycznie">
            <a:extLst>
              <a:ext uri="{FF2B5EF4-FFF2-40B4-BE49-F238E27FC236}">
                <a16:creationId xmlns="" xmlns:a16="http://schemas.microsoft.com/office/drawing/2014/main" id="{8C13F413-0A24-5CEB-F0AE-10CAA4C3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 b="31466"/>
          <a:stretch/>
        </p:blipFill>
        <p:spPr>
          <a:xfrm>
            <a:off x="-1" y="2281383"/>
            <a:ext cx="7540967" cy="71827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79952" y="108215"/>
            <a:ext cx="8460955" cy="14301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EDUKACJA W SOCIAL MEDIA JAKO </a:t>
            </a: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pl-PL" sz="22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ELEMENT </a:t>
            </a:r>
            <a:r>
              <a:rPr lang="pl-PL" sz="2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BUDOWANIA WIZERUNKU BANKU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="" xmlns:a16="http://schemas.microsoft.com/office/drawing/2014/main" id="{8FF363BA-900E-8E64-2EFD-ED2CBE763EB0}"/>
              </a:ext>
            </a:extLst>
          </p:cNvPr>
          <p:cNvSpPr txBox="1">
            <a:spLocks/>
          </p:cNvSpPr>
          <p:nvPr/>
        </p:nvSpPr>
        <p:spPr>
          <a:xfrm>
            <a:off x="804230" y="2466217"/>
            <a:ext cx="6989534" cy="199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 tym slajdzie powinny znaleźć się: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o</a:t>
            </a:r>
            <a:r>
              <a:rPr lang="pl-PL" sz="1400" dirty="0" smtClean="0">
                <a:latin typeface="Century Gothic" panose="020B0502020202020204" pitchFamily="34" charset="0"/>
              </a:rPr>
              <a:t>pis </a:t>
            </a:r>
            <a:r>
              <a:rPr lang="pl-PL" sz="1400" dirty="0" smtClean="0">
                <a:latin typeface="Century Gothic" panose="020B0502020202020204" pitchFamily="34" charset="0"/>
              </a:rPr>
              <a:t>wybranych kampanii edukacyjnych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400" dirty="0">
                <a:latin typeface="Century Gothic" panose="020B0502020202020204" pitchFamily="34" charset="0"/>
              </a:rPr>
              <a:t>m</a:t>
            </a:r>
            <a:r>
              <a:rPr lang="pl-PL" sz="1400" dirty="0" smtClean="0">
                <a:latin typeface="Century Gothic" panose="020B0502020202020204" pitchFamily="34" charset="0"/>
              </a:rPr>
              <a:t>ateriały </a:t>
            </a:r>
            <a:r>
              <a:rPr lang="pl-PL" sz="1400" dirty="0" smtClean="0">
                <a:latin typeface="Century Gothic" panose="020B0502020202020204" pitchFamily="34" charset="0"/>
              </a:rPr>
              <a:t>graficzne wykorzystywane w kampaniach, </a:t>
            </a:r>
            <a:r>
              <a:rPr lang="pl-PL" sz="1400" dirty="0" err="1" smtClean="0">
                <a:latin typeface="Century Gothic" panose="020B0502020202020204" pitchFamily="34" charset="0"/>
              </a:rPr>
              <a:t>screeny</a:t>
            </a:r>
            <a:endParaRPr lang="pl-PL" sz="1400" dirty="0">
              <a:latin typeface="Century Gothic" panose="020B0502020202020204" pitchFamily="34" charset="0"/>
            </a:endParaRPr>
          </a:p>
          <a:p>
            <a:pPr algn="l"/>
            <a:r>
              <a:rPr lang="pl-PL" sz="1400" dirty="0">
                <a:latin typeface="Century Gothic" panose="020B0502020202020204" pitchFamily="34" charset="0"/>
              </a:rPr>
              <a:t>(od marca 2023)</a:t>
            </a:r>
          </a:p>
          <a:p>
            <a:pPr algn="l"/>
            <a:endParaRPr lang="pl-PL" sz="1400" dirty="0"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57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341</Words>
  <Application>Microsoft Office PowerPoint</Application>
  <PresentationFormat>Panoramiczny</PresentationFormat>
  <Paragraphs>60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Złoty Bankier 2023</dc:title>
  <dc:creator>Czyczuk-Oziębło Joanna</dc:creator>
  <cp:lastModifiedBy>Czyczuk-Oziębło Joanna</cp:lastModifiedBy>
  <cp:revision>29</cp:revision>
  <dcterms:created xsi:type="dcterms:W3CDTF">2023-01-24T11:35:56Z</dcterms:created>
  <dcterms:modified xsi:type="dcterms:W3CDTF">2024-01-30T14:19:16Z</dcterms:modified>
</cp:coreProperties>
</file>