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5FD2-FF12-476E-95CD-A8B25C637181}" type="datetimeFigureOut">
              <a:rPr lang="pl-PL" smtClean="0"/>
              <a:t>03.02.2025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88FC-E4B9-4112-9D54-AD99FB8D1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909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5FD2-FF12-476E-95CD-A8B25C637181}" type="datetimeFigureOut">
              <a:rPr lang="pl-PL" smtClean="0"/>
              <a:t>03.02.2025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88FC-E4B9-4112-9D54-AD99FB8D1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901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5FD2-FF12-476E-95CD-A8B25C637181}" type="datetimeFigureOut">
              <a:rPr lang="pl-PL" smtClean="0"/>
              <a:t>03.02.2025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88FC-E4B9-4112-9D54-AD99FB8D1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153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5FD2-FF12-476E-95CD-A8B25C637181}" type="datetimeFigureOut">
              <a:rPr lang="pl-PL" smtClean="0"/>
              <a:t>03.02.2025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88FC-E4B9-4112-9D54-AD99FB8D1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8690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5FD2-FF12-476E-95CD-A8B25C637181}" type="datetimeFigureOut">
              <a:rPr lang="pl-PL" smtClean="0"/>
              <a:t>03.02.2025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88FC-E4B9-4112-9D54-AD99FB8D1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52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5FD2-FF12-476E-95CD-A8B25C637181}" type="datetimeFigureOut">
              <a:rPr lang="pl-PL" smtClean="0"/>
              <a:t>03.02.2025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88FC-E4B9-4112-9D54-AD99FB8D1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29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5FD2-FF12-476E-95CD-A8B25C637181}" type="datetimeFigureOut">
              <a:rPr lang="pl-PL" smtClean="0"/>
              <a:t>03.02.2025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88FC-E4B9-4112-9D54-AD99FB8D1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366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5FD2-FF12-476E-95CD-A8B25C637181}" type="datetimeFigureOut">
              <a:rPr lang="pl-PL" smtClean="0"/>
              <a:t>03.02.2025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88FC-E4B9-4112-9D54-AD99FB8D1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2426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5FD2-FF12-476E-95CD-A8B25C637181}" type="datetimeFigureOut">
              <a:rPr lang="pl-PL" smtClean="0"/>
              <a:t>03.02.2025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88FC-E4B9-4112-9D54-AD99FB8D1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604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5FD2-FF12-476E-95CD-A8B25C637181}" type="datetimeFigureOut">
              <a:rPr lang="pl-PL" smtClean="0"/>
              <a:t>03.02.2025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88FC-E4B9-4112-9D54-AD99FB8D1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78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5FD2-FF12-476E-95CD-A8B25C637181}" type="datetimeFigureOut">
              <a:rPr lang="pl-PL" smtClean="0"/>
              <a:t>03.02.2025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88FC-E4B9-4112-9D54-AD99FB8D1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652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D5FD2-FF12-476E-95CD-A8B25C637181}" type="datetimeFigureOut">
              <a:rPr lang="pl-PL" smtClean="0"/>
              <a:t>03.02.2025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B88FC-E4B9-4112-9D54-AD99FB8D1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266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3000" b="-4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5717136" y="5499565"/>
            <a:ext cx="3869317" cy="3521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l-PL" sz="3600" b="1" smtClean="0">
                <a:solidFill>
                  <a:schemeClr val="bg1"/>
                </a:solidFill>
                <a:latin typeface="Century Gothic" panose="020B0502020202020204" pitchFamily="34" charset="0"/>
              </a:rPr>
              <a:t>Social media</a:t>
            </a:r>
            <a:endParaRPr lang="pl-PL" sz="3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Obraz 4" descr="Obraz zawierający tekst, clipart&#10;&#10;Opis wygenerowany automatycznie">
            <a:extLst>
              <a:ext uri="{FF2B5EF4-FFF2-40B4-BE49-F238E27FC236}">
                <a16:creationId xmlns="" xmlns:a16="http://schemas.microsoft.com/office/drawing/2014/main" id="{13421201-854A-6585-9855-8D48770FB9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04" y="5427179"/>
            <a:ext cx="5010150" cy="1035953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5717136" y="6039807"/>
            <a:ext cx="3148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l-PL" b="1" dirty="0">
                <a:solidFill>
                  <a:schemeClr val="bg1"/>
                </a:solidFill>
                <a:latin typeface="Century Gothic" panose="020B0502020202020204" pitchFamily="34" charset="0"/>
              </a:rPr>
              <a:t>Zgłoszenie (nazwa banku)</a:t>
            </a:r>
            <a:endParaRPr lang="pl-PL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75" y="1846405"/>
            <a:ext cx="4638824" cy="1986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499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2"/>
          <p:cNvSpPr txBox="1">
            <a:spLocks/>
          </p:cNvSpPr>
          <p:nvPr/>
        </p:nvSpPr>
        <p:spPr>
          <a:xfrm>
            <a:off x="1840064" y="109410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25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</a:t>
            </a:r>
            <a:endParaRPr lang="pl-PL" sz="25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7ADD2DF5-4EE7-C027-8BE4-C35A49805D48}"/>
              </a:ext>
            </a:extLst>
          </p:cNvPr>
          <p:cNvSpPr txBox="1"/>
          <p:nvPr/>
        </p:nvSpPr>
        <p:spPr>
          <a:xfrm>
            <a:off x="530070" y="2292503"/>
            <a:ext cx="7006625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 smtClean="0">
                <a:latin typeface="Century Gothic" panose="020B0502020202020204" pitchFamily="34" charset="0"/>
              </a:rPr>
              <a:t>Na tym slajdzie powinny znaleźć się:</a:t>
            </a:r>
          </a:p>
          <a:p>
            <a:endParaRPr lang="pl-PL" sz="16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entury Gothic" panose="020B0502020202020204" pitchFamily="34" charset="0"/>
              </a:rPr>
              <a:t>opis wybranych kampanii o SMART rozwiązaniach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entury Gothic" panose="020B0502020202020204" pitchFamily="34" charset="0"/>
              </a:rPr>
              <a:t>materiały graficzne wykorzystywane w kampaniach, </a:t>
            </a:r>
            <a:r>
              <a:rPr lang="pl-PL" sz="1400" dirty="0" err="1" smtClean="0">
                <a:latin typeface="Century Gothic" panose="020B0502020202020204" pitchFamily="34" charset="0"/>
              </a:rPr>
              <a:t>screeny</a:t>
            </a:r>
            <a:endParaRPr lang="pl-PL" sz="1400" dirty="0" smtClean="0">
              <a:latin typeface="Century Gothic" panose="020B0502020202020204" pitchFamily="34" charset="0"/>
            </a:endParaRPr>
          </a:p>
          <a:p>
            <a:r>
              <a:rPr lang="pl-PL" sz="1400" dirty="0" smtClean="0">
                <a:latin typeface="Century Gothic" panose="020B0502020202020204" pitchFamily="34" charset="0"/>
              </a:rPr>
              <a:t>(od marca 2024)</a:t>
            </a:r>
            <a:endParaRPr lang="pl-PL" sz="1400" dirty="0">
              <a:latin typeface="Century Gothic" panose="020B0502020202020204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091748" y="-477752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89884" y="253768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39"/>
          <a:stretch/>
        </p:blipFill>
        <p:spPr>
          <a:xfrm>
            <a:off x="0" y="1353"/>
            <a:ext cx="12192000" cy="1353313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055" y="129230"/>
            <a:ext cx="1415212" cy="605926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682469" y="226833"/>
            <a:ext cx="7081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SMART ROZWIĄZANIA W SOCIAL MEDIA JAKO </a:t>
            </a:r>
            <a:b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</a:br>
            <a: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ELEMENT BUDOWANIA WIZERUNKU BANKU</a:t>
            </a:r>
          </a:p>
          <a:p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162026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2"/>
          <p:cNvSpPr txBox="1">
            <a:spLocks/>
          </p:cNvSpPr>
          <p:nvPr/>
        </p:nvSpPr>
        <p:spPr>
          <a:xfrm>
            <a:off x="1840064" y="109410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25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</a:t>
            </a:r>
            <a:endParaRPr lang="pl-PL" sz="25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7ADD2DF5-4EE7-C027-8BE4-C35A49805D48}"/>
              </a:ext>
            </a:extLst>
          </p:cNvPr>
          <p:cNvSpPr txBox="1"/>
          <p:nvPr/>
        </p:nvSpPr>
        <p:spPr>
          <a:xfrm>
            <a:off x="530070" y="2292503"/>
            <a:ext cx="7006625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 smtClean="0">
                <a:latin typeface="Century Gothic" panose="020B0502020202020204" pitchFamily="34" charset="0"/>
              </a:rPr>
              <a:t>Na tym slajdzie powinny znaleźć się:</a:t>
            </a:r>
          </a:p>
          <a:p>
            <a:endParaRPr lang="pl-PL" sz="14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entury Gothic" panose="020B0502020202020204" pitchFamily="34" charset="0"/>
              </a:rPr>
              <a:t>informacja, jakie wskaźniki wybrał bank do mierzenia stopnia realizacji celów i strategii akcji w kontekście SMART rozwiązań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entury Gothic" panose="020B0502020202020204" pitchFamily="34" charset="0"/>
              </a:rPr>
              <a:t>informacja, w jakim stopniu założenia są realizowane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entury Gothic" panose="020B0502020202020204" pitchFamily="34" charset="0"/>
              </a:rPr>
              <a:t>informacja, w jaki sposób bank bada wpływ tych działań na budowę wizerunku</a:t>
            </a:r>
          </a:p>
          <a:p>
            <a:r>
              <a:rPr lang="pl-PL" sz="1400" dirty="0" smtClean="0">
                <a:latin typeface="Century Gothic" panose="020B0502020202020204" pitchFamily="34" charset="0"/>
              </a:rPr>
              <a:t>(od marca 2024, jeśli bank dysponuje wcześniejszymi danymi, można je pokazać, aby unaocznić trend)</a:t>
            </a:r>
          </a:p>
          <a:p>
            <a:endParaRPr lang="pl-PL" sz="1400" dirty="0" smtClean="0">
              <a:latin typeface="Century Gothic" panose="020B0502020202020204" pitchFamily="34" charset="0"/>
            </a:endParaRPr>
          </a:p>
          <a:p>
            <a:endParaRPr lang="pl-PL" sz="1400" dirty="0">
              <a:latin typeface="Century Gothic" panose="020B0502020202020204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091748" y="-477752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89884" y="253768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39"/>
          <a:stretch/>
        </p:blipFill>
        <p:spPr>
          <a:xfrm>
            <a:off x="0" y="1353"/>
            <a:ext cx="12192000" cy="1353313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055" y="129230"/>
            <a:ext cx="1415212" cy="605926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682469" y="226833"/>
            <a:ext cx="7081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MIERZENIE I SKUTECZNOŚĆ DZIAŁAŃ W SOCIAL MEDIA</a:t>
            </a:r>
          </a:p>
          <a:p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417727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81" r="1"/>
          <a:stretch/>
        </p:blipFill>
        <p:spPr>
          <a:xfrm>
            <a:off x="6917267" y="0"/>
            <a:ext cx="5274732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93" y="2751667"/>
            <a:ext cx="2524479" cy="108086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27302" y="61516"/>
            <a:ext cx="6207365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pl-PL" sz="1400" b="1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pl-PL" sz="1400" b="1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r>
              <a:rPr lang="pl-PL" sz="2400" b="1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„Smart” rozwiązania w bankowości. </a:t>
            </a:r>
          </a:p>
          <a:p>
            <a:pPr>
              <a:spcAft>
                <a:spcPts val="800"/>
              </a:spcAft>
            </a:pPr>
            <a:r>
              <a:rPr lang="pl-PL" sz="2400" b="1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Czy towarzyszy im „smart” komunikacja?</a:t>
            </a:r>
          </a:p>
          <a:p>
            <a:pPr>
              <a:spcAft>
                <a:spcPts val="800"/>
              </a:spcAft>
            </a:pPr>
            <a:endParaRPr lang="pl-PL" sz="1400" b="0" i="0" dirty="0" smtClean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W tegorocznej edycji nagród „Złoty Bankier” w ramach kategorii </a:t>
            </a:r>
            <a:r>
              <a:rPr lang="pl-PL" sz="1400" b="0" i="0" dirty="0" err="1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social</a:t>
            </a: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 media skupimy się na zbadaniu, w jaki sposób banki komunikują w kanałach społecznościowych swoje „smart” rozwiązania – innowacje służące temu, by zapewnić klientom wygodę, pomóc efektywnie zarządzać budżetem, oszczędnościami i inwestycjami oraz oszczędzać czas.</a:t>
            </a:r>
          </a:p>
          <a:p>
            <a:pPr>
              <a:spcAft>
                <a:spcPts val="800"/>
              </a:spcAft>
            </a:pP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Bankowość w erze cyfrowej musi bowiem dostosowywać się do zmieniających się potrzeb klientów, wykorzystując nowoczesne technologie. Samo wdrożenie innowacji jednak nie wystarczy – kluczowe staje się ich skuteczne komunikowanie. </a:t>
            </a:r>
            <a:r>
              <a:rPr lang="pl-PL" sz="1400" b="0" i="0" dirty="0" err="1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Social</a:t>
            </a: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 media odgrywają kluczową tu rolę, będąc platformą, która nie tylko informuje, ale także buduje zaufanie i angażuje klientów.</a:t>
            </a:r>
          </a:p>
          <a:p>
            <a:pPr>
              <a:spcAft>
                <a:spcPts val="800"/>
              </a:spcAft>
            </a:pP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W ramach badania kapituła oceni, na podstawie nadesłanych przez banki prezentacji, ich strategie komunikacyjne dotyczące takich rozwiązań jak m.in.:</a:t>
            </a:r>
          </a:p>
          <a:p>
            <a:pPr>
              <a:spcAft>
                <a:spcPts val="800"/>
              </a:spcAft>
            </a:pP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- nowe wersje aplikacji i nowe funkcje w aplikacjach mobilnych,</a:t>
            </a:r>
            <a:b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- rozwiązania zwiększające bezpieczeństwo (uwierzytelnianie czy wykrywanie oszustw),</a:t>
            </a:r>
            <a:b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- </a:t>
            </a:r>
            <a:r>
              <a:rPr lang="pl-PL" sz="1400" b="0" i="0" dirty="0" err="1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chatboty</a:t>
            </a: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 i asystenci wirtualni,</a:t>
            </a:r>
            <a:b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- rozwiązania związane z płatnościami,</a:t>
            </a:r>
            <a:b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- personalizowane oferty bankowe,</a:t>
            </a:r>
            <a:b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- oferty zakupowe w programach partnerskich,</a:t>
            </a:r>
            <a:b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- integracja usług z innymi platformami,</a:t>
            </a:r>
            <a:b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- analiza wydatków,</a:t>
            </a:r>
            <a:b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r>
              <a:rPr lang="pl-PL" sz="1400" b="0" i="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- zawieranie umów w formie cyfrowej.</a:t>
            </a:r>
            <a:endParaRPr lang="pl-PL" sz="1400" b="0" i="0" dirty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155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2"/>
          <p:cNvSpPr txBox="1">
            <a:spLocks/>
          </p:cNvSpPr>
          <p:nvPr/>
        </p:nvSpPr>
        <p:spPr>
          <a:xfrm>
            <a:off x="1840064" y="109410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25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</a:t>
            </a:r>
            <a:endParaRPr lang="pl-PL" sz="25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7ADD2DF5-4EE7-C027-8BE4-C35A49805D48}"/>
              </a:ext>
            </a:extLst>
          </p:cNvPr>
          <p:cNvSpPr txBox="1"/>
          <p:nvPr/>
        </p:nvSpPr>
        <p:spPr>
          <a:xfrm>
            <a:off x="530070" y="2292503"/>
            <a:ext cx="7006625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1600" b="1" dirty="0">
                <a:latin typeface="Century Gothic" panose="020B0502020202020204" pitchFamily="34" charset="0"/>
              </a:rPr>
              <a:t>Na tym slajdzie powinny znaleźć się: </a:t>
            </a:r>
          </a:p>
          <a:p>
            <a:pPr algn="l"/>
            <a:endParaRPr lang="pl-PL" sz="1600" dirty="0">
              <a:latin typeface="Century Gothic" panose="020B0502020202020204" pitchFamily="34" charset="0"/>
            </a:endParaRPr>
          </a:p>
          <a:p>
            <a:pPr algn="l"/>
            <a:r>
              <a:rPr lang="pl-PL" sz="1400" b="1" dirty="0">
                <a:latin typeface="Century Gothic" panose="020B0502020202020204" pitchFamily="34" charset="0"/>
              </a:rPr>
              <a:t>linki</a:t>
            </a:r>
            <a:r>
              <a:rPr lang="pl-PL" sz="1400" dirty="0">
                <a:latin typeface="Century Gothic" panose="020B0502020202020204" pitchFamily="34" charset="0"/>
              </a:rPr>
              <a:t> do wszystkich </a:t>
            </a:r>
            <a:r>
              <a:rPr lang="pl-PL" sz="1400" dirty="0" err="1">
                <a:latin typeface="Century Gothic" panose="020B0502020202020204" pitchFamily="34" charset="0"/>
              </a:rPr>
              <a:t>social</a:t>
            </a:r>
            <a:r>
              <a:rPr lang="pl-PL" sz="1400" dirty="0">
                <a:latin typeface="Century Gothic" panose="020B0502020202020204" pitchFamily="34" charset="0"/>
              </a:rPr>
              <a:t> mediów prowadzonych przez bank wraz z informacją, </a:t>
            </a:r>
            <a:r>
              <a:rPr lang="pl-PL" sz="1400" b="1" dirty="0">
                <a:latin typeface="Century Gothic" panose="020B0502020202020204" pitchFamily="34" charset="0"/>
              </a:rPr>
              <a:t>kto odpowiada </a:t>
            </a:r>
            <a:r>
              <a:rPr lang="pl-PL" sz="1400" dirty="0">
                <a:latin typeface="Century Gothic" panose="020B0502020202020204" pitchFamily="34" charset="0"/>
              </a:rPr>
              <a:t>za komunikację w danym kanale (czy pracownicy banku czy agencja/agencje – jeśli tak chętnie poznamy je z nazwy)</a:t>
            </a:r>
          </a:p>
          <a:p>
            <a:pPr algn="l"/>
            <a:endParaRPr lang="pl-PL" sz="1400" dirty="0">
              <a:latin typeface="Century Gothic" panose="020B0502020202020204" pitchFamily="34" charset="0"/>
            </a:endParaRPr>
          </a:p>
          <a:p>
            <a:r>
              <a:rPr lang="en-US" sz="1400" dirty="0">
                <a:latin typeface="Century Gothic" panose="020B0502020202020204" pitchFamily="34" charset="0"/>
              </a:rPr>
              <a:t>Facebook</a:t>
            </a:r>
            <a:r>
              <a:rPr lang="pl-PL" sz="1400" dirty="0">
                <a:latin typeface="Century Gothic" panose="020B0502020202020204" pitchFamily="34" charset="0"/>
              </a:rPr>
              <a:t/>
            </a:r>
            <a:br>
              <a:rPr lang="pl-PL" sz="1400" dirty="0">
                <a:latin typeface="Century Gothic" panose="020B0502020202020204" pitchFamily="34" charset="0"/>
              </a:rPr>
            </a:br>
            <a:r>
              <a:rPr lang="en-US" sz="1400" dirty="0">
                <a:latin typeface="Century Gothic" panose="020B0502020202020204" pitchFamily="34" charset="0"/>
              </a:rPr>
              <a:t>Instagram</a:t>
            </a:r>
            <a:r>
              <a:rPr lang="pl-PL" sz="1400" dirty="0">
                <a:latin typeface="Century Gothic" panose="020B0502020202020204" pitchFamily="34" charset="0"/>
              </a:rPr>
              <a:t/>
            </a:r>
            <a:br>
              <a:rPr lang="pl-PL" sz="1400" dirty="0">
                <a:latin typeface="Century Gothic" panose="020B0502020202020204" pitchFamily="34" charset="0"/>
              </a:rPr>
            </a:br>
            <a:r>
              <a:rPr lang="en-US" sz="1400" dirty="0">
                <a:latin typeface="Century Gothic" panose="020B0502020202020204" pitchFamily="34" charset="0"/>
              </a:rPr>
              <a:t>LinkedIn</a:t>
            </a:r>
            <a:r>
              <a:rPr lang="pl-PL" sz="1400" dirty="0">
                <a:latin typeface="Century Gothic" panose="020B0502020202020204" pitchFamily="34" charset="0"/>
              </a:rPr>
              <a:t/>
            </a:r>
            <a:br>
              <a:rPr lang="pl-PL" sz="1400" dirty="0">
                <a:latin typeface="Century Gothic" panose="020B0502020202020204" pitchFamily="34" charset="0"/>
              </a:rPr>
            </a:br>
            <a:r>
              <a:rPr lang="en-US" sz="1400" dirty="0">
                <a:latin typeface="Century Gothic" panose="020B0502020202020204" pitchFamily="34" charset="0"/>
              </a:rPr>
              <a:t>Twitter</a:t>
            </a:r>
            <a:r>
              <a:rPr lang="pl-PL" sz="1400" dirty="0">
                <a:latin typeface="Century Gothic" panose="020B0502020202020204" pitchFamily="34" charset="0"/>
              </a:rPr>
              <a:t/>
            </a:r>
            <a:br>
              <a:rPr lang="pl-PL" sz="1400" dirty="0">
                <a:latin typeface="Century Gothic" panose="020B0502020202020204" pitchFamily="34" charset="0"/>
              </a:rPr>
            </a:br>
            <a:r>
              <a:rPr lang="en-US" sz="1400" dirty="0">
                <a:latin typeface="Century Gothic" panose="020B0502020202020204" pitchFamily="34" charset="0"/>
              </a:rPr>
              <a:t>YouTube</a:t>
            </a:r>
            <a:endParaRPr lang="pl-PL" sz="1400" dirty="0">
              <a:latin typeface="Century Gothic" panose="020B0502020202020204" pitchFamily="34" charset="0"/>
            </a:endParaRPr>
          </a:p>
          <a:p>
            <a:r>
              <a:rPr lang="en-US" sz="1400" dirty="0" err="1">
                <a:latin typeface="Century Gothic" panose="020B0502020202020204" pitchFamily="34" charset="0"/>
              </a:rPr>
              <a:t>TikTok</a:t>
            </a:r>
            <a:r>
              <a:rPr lang="pl-PL" sz="1400" dirty="0">
                <a:latin typeface="Century Gothic" panose="020B0502020202020204" pitchFamily="34" charset="0"/>
              </a:rPr>
              <a:t/>
            </a:r>
            <a:br>
              <a:rPr lang="pl-PL" sz="1400" dirty="0">
                <a:latin typeface="Century Gothic" panose="020B0502020202020204" pitchFamily="34" charset="0"/>
              </a:rPr>
            </a:br>
            <a:r>
              <a:rPr lang="pl-PL" sz="1400" dirty="0">
                <a:latin typeface="Century Gothic" panose="020B0502020202020204" pitchFamily="34" charset="0"/>
              </a:rPr>
              <a:t>Wykop.pl</a:t>
            </a:r>
            <a:br>
              <a:rPr lang="pl-PL" sz="1400" dirty="0">
                <a:latin typeface="Century Gothic" panose="020B0502020202020204" pitchFamily="34" charset="0"/>
              </a:rPr>
            </a:br>
            <a:r>
              <a:rPr lang="pl-PL" sz="1400" dirty="0">
                <a:latin typeface="Century Gothic" panose="020B0502020202020204" pitchFamily="34" charset="0"/>
              </a:rPr>
              <a:t>Inne</a:t>
            </a:r>
          </a:p>
          <a:p>
            <a:pPr algn="l"/>
            <a:endParaRPr lang="pl-PL" sz="1400" dirty="0">
              <a:latin typeface="Century Gothic" panose="020B0502020202020204" pitchFamily="34" charset="0"/>
            </a:endParaRPr>
          </a:p>
          <a:p>
            <a:pPr algn="l"/>
            <a:endParaRPr lang="pl-PL" sz="1400" dirty="0">
              <a:latin typeface="Century Gothic" panose="020B0502020202020204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091748" y="-477752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89884" y="253768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39"/>
          <a:stretch/>
        </p:blipFill>
        <p:spPr>
          <a:xfrm>
            <a:off x="0" y="1353"/>
            <a:ext cx="12192000" cy="1353313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055" y="129230"/>
            <a:ext cx="1415212" cy="605926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682470" y="490433"/>
            <a:ext cx="5579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</a:p>
          <a:p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753444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2"/>
          <p:cNvSpPr txBox="1">
            <a:spLocks/>
          </p:cNvSpPr>
          <p:nvPr/>
        </p:nvSpPr>
        <p:spPr>
          <a:xfrm>
            <a:off x="1840064" y="109410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25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</a:t>
            </a:r>
            <a:endParaRPr lang="pl-PL" sz="25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7ADD2DF5-4EE7-C027-8BE4-C35A49805D48}"/>
              </a:ext>
            </a:extLst>
          </p:cNvPr>
          <p:cNvSpPr txBox="1"/>
          <p:nvPr/>
        </p:nvSpPr>
        <p:spPr>
          <a:xfrm>
            <a:off x="530070" y="2292503"/>
            <a:ext cx="7006625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 smtClean="0">
                <a:latin typeface="Century Gothic" panose="020B0502020202020204" pitchFamily="34" charset="0"/>
              </a:rPr>
              <a:t>Na tym slajdzie powinny znaleźć się: </a:t>
            </a:r>
          </a:p>
          <a:p>
            <a:endParaRPr lang="pl-PL" sz="1600" b="1" dirty="0" smtClean="0">
              <a:latin typeface="Century Gothic" panose="020B0502020202020204" pitchFamily="34" charset="0"/>
            </a:endParaRPr>
          </a:p>
          <a:p>
            <a:r>
              <a:rPr lang="pl-PL" sz="1400" dirty="0" smtClean="0">
                <a:latin typeface="Century Gothic" panose="020B0502020202020204" pitchFamily="34" charset="0"/>
              </a:rPr>
              <a:t>informacje, </a:t>
            </a:r>
            <a:r>
              <a:rPr lang="pl-PL" sz="1400" b="1" dirty="0" smtClean="0">
                <a:latin typeface="Century Gothic" panose="020B0502020202020204" pitchFamily="34" charset="0"/>
              </a:rPr>
              <a:t>dlaczego</a:t>
            </a:r>
            <a:r>
              <a:rPr lang="pl-PL" sz="1400" dirty="0" smtClean="0">
                <a:latin typeface="Century Gothic" panose="020B0502020202020204" pitchFamily="34" charset="0"/>
              </a:rPr>
              <a:t> bank obecny jest w danych kanałach </a:t>
            </a:r>
            <a:r>
              <a:rPr lang="pl-PL" sz="1400" dirty="0" err="1" smtClean="0">
                <a:latin typeface="Century Gothic" panose="020B0502020202020204" pitchFamily="34" charset="0"/>
              </a:rPr>
              <a:t>social</a:t>
            </a:r>
            <a:r>
              <a:rPr lang="pl-PL" sz="1400" dirty="0" smtClean="0">
                <a:latin typeface="Century Gothic" panose="020B0502020202020204" pitchFamily="34" charset="0"/>
              </a:rPr>
              <a:t> media, a w innych (których) nie</a:t>
            </a:r>
          </a:p>
          <a:p>
            <a:endParaRPr lang="pl-PL" sz="1400" dirty="0" smtClean="0">
              <a:latin typeface="Century Gothic" panose="020B0502020202020204" pitchFamily="34" charset="0"/>
            </a:endParaRPr>
          </a:p>
          <a:p>
            <a:r>
              <a:rPr lang="pl-PL" sz="1400" dirty="0" smtClean="0">
                <a:latin typeface="Century Gothic" panose="020B0502020202020204" pitchFamily="34" charset="0"/>
              </a:rPr>
              <a:t>Facebook</a:t>
            </a:r>
            <a:br>
              <a:rPr lang="pl-PL" sz="1400" dirty="0" smtClean="0">
                <a:latin typeface="Century Gothic" panose="020B0502020202020204" pitchFamily="34" charset="0"/>
              </a:rPr>
            </a:br>
            <a:r>
              <a:rPr lang="pl-PL" sz="1400" dirty="0" smtClean="0">
                <a:latin typeface="Century Gothic" panose="020B0502020202020204" pitchFamily="34" charset="0"/>
              </a:rPr>
              <a:t>Instagram</a:t>
            </a:r>
            <a:br>
              <a:rPr lang="pl-PL" sz="1400" dirty="0" smtClean="0">
                <a:latin typeface="Century Gothic" panose="020B0502020202020204" pitchFamily="34" charset="0"/>
              </a:rPr>
            </a:br>
            <a:r>
              <a:rPr lang="pl-PL" sz="1400" dirty="0" smtClean="0">
                <a:latin typeface="Century Gothic" panose="020B0502020202020204" pitchFamily="34" charset="0"/>
              </a:rPr>
              <a:t>LinkedIn</a:t>
            </a:r>
            <a:br>
              <a:rPr lang="pl-PL" sz="1400" dirty="0" smtClean="0">
                <a:latin typeface="Century Gothic" panose="020B0502020202020204" pitchFamily="34" charset="0"/>
              </a:rPr>
            </a:br>
            <a:r>
              <a:rPr lang="pl-PL" sz="1400" dirty="0" smtClean="0">
                <a:latin typeface="Century Gothic" panose="020B0502020202020204" pitchFamily="34" charset="0"/>
              </a:rPr>
              <a:t>Twitter</a:t>
            </a:r>
            <a:br>
              <a:rPr lang="pl-PL" sz="1400" dirty="0" smtClean="0">
                <a:latin typeface="Century Gothic" panose="020B0502020202020204" pitchFamily="34" charset="0"/>
              </a:rPr>
            </a:br>
            <a:r>
              <a:rPr lang="pl-PL" sz="1400" dirty="0" smtClean="0">
                <a:latin typeface="Century Gothic" panose="020B0502020202020204" pitchFamily="34" charset="0"/>
              </a:rPr>
              <a:t>YouTube</a:t>
            </a:r>
          </a:p>
          <a:p>
            <a:r>
              <a:rPr lang="pl-PL" sz="1400" dirty="0" err="1" smtClean="0">
                <a:latin typeface="Century Gothic" panose="020B0502020202020204" pitchFamily="34" charset="0"/>
              </a:rPr>
              <a:t>TikTok</a:t>
            </a:r>
            <a:endParaRPr lang="pl-PL" sz="1400" dirty="0" smtClean="0">
              <a:latin typeface="Century Gothic" panose="020B0502020202020204" pitchFamily="34" charset="0"/>
            </a:endParaRPr>
          </a:p>
          <a:p>
            <a:r>
              <a:rPr lang="pl-PL" sz="1400" dirty="0" smtClean="0">
                <a:latin typeface="Century Gothic" panose="020B0502020202020204" pitchFamily="34" charset="0"/>
              </a:rPr>
              <a:t>Wykop.pl</a:t>
            </a:r>
            <a:br>
              <a:rPr lang="pl-PL" sz="1400" dirty="0" smtClean="0">
                <a:latin typeface="Century Gothic" panose="020B0502020202020204" pitchFamily="34" charset="0"/>
              </a:rPr>
            </a:br>
            <a:r>
              <a:rPr lang="pl-PL" sz="1400" dirty="0" smtClean="0">
                <a:latin typeface="Century Gothic" panose="020B0502020202020204" pitchFamily="34" charset="0"/>
              </a:rPr>
              <a:t>Inne</a:t>
            </a:r>
          </a:p>
          <a:p>
            <a:pPr algn="l"/>
            <a:endParaRPr lang="pl-PL" sz="1400" dirty="0">
              <a:latin typeface="Century Gothic" panose="020B0502020202020204" pitchFamily="34" charset="0"/>
            </a:endParaRPr>
          </a:p>
          <a:p>
            <a:pPr algn="l"/>
            <a:endParaRPr lang="pl-PL" sz="1400" dirty="0">
              <a:latin typeface="Century Gothic" panose="020B0502020202020204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091748" y="-477752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89884" y="253768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39"/>
          <a:stretch/>
        </p:blipFill>
        <p:spPr>
          <a:xfrm>
            <a:off x="0" y="1353"/>
            <a:ext cx="12192000" cy="1353313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055" y="129230"/>
            <a:ext cx="1415212" cy="605926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682470" y="490433"/>
            <a:ext cx="5579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</a:p>
          <a:p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963809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2"/>
          <p:cNvSpPr txBox="1">
            <a:spLocks/>
          </p:cNvSpPr>
          <p:nvPr/>
        </p:nvSpPr>
        <p:spPr>
          <a:xfrm>
            <a:off x="1840064" y="109410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25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</a:t>
            </a:r>
            <a:endParaRPr lang="pl-PL" sz="25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7ADD2DF5-4EE7-C027-8BE4-C35A49805D48}"/>
              </a:ext>
            </a:extLst>
          </p:cNvPr>
          <p:cNvSpPr txBox="1"/>
          <p:nvPr/>
        </p:nvSpPr>
        <p:spPr>
          <a:xfrm>
            <a:off x="530070" y="2292503"/>
            <a:ext cx="700662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 smtClean="0">
                <a:latin typeface="Century Gothic" panose="020B0502020202020204" pitchFamily="34" charset="0"/>
              </a:rPr>
              <a:t>Na tym slajdzie powinny znaleźć się:</a:t>
            </a:r>
          </a:p>
          <a:p>
            <a:endParaRPr lang="pl-PL" sz="14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entury Gothic" panose="020B0502020202020204" pitchFamily="34" charset="0"/>
              </a:rPr>
              <a:t>cele, jakie stawia sobie bank dla </a:t>
            </a:r>
            <a:r>
              <a:rPr lang="pl-PL" sz="1400" dirty="0" err="1" smtClean="0">
                <a:latin typeface="Century Gothic" panose="020B0502020202020204" pitchFamily="34" charset="0"/>
              </a:rPr>
              <a:t>social</a:t>
            </a:r>
            <a:r>
              <a:rPr lang="pl-PL" sz="1400" dirty="0" smtClean="0">
                <a:latin typeface="Century Gothic" panose="020B0502020202020204" pitchFamily="34" charset="0"/>
              </a:rPr>
              <a:t> media ogółem (od marca 2024)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entury Gothic" panose="020B0502020202020204" pitchFamily="34" charset="0"/>
              </a:rPr>
              <a:t>cele, jakie stawia sobie bank dla poszczególnych kanałów </a:t>
            </a:r>
            <a:r>
              <a:rPr lang="pl-PL" sz="1400" dirty="0" err="1" smtClean="0">
                <a:latin typeface="Century Gothic" panose="020B0502020202020204" pitchFamily="34" charset="0"/>
              </a:rPr>
              <a:t>social</a:t>
            </a:r>
            <a:r>
              <a:rPr lang="pl-PL" sz="1400" dirty="0" smtClean="0">
                <a:latin typeface="Century Gothic" panose="020B0502020202020204" pitchFamily="34" charset="0"/>
              </a:rPr>
              <a:t> media (od marca 2024)</a:t>
            </a:r>
          </a:p>
          <a:p>
            <a:pPr algn="l"/>
            <a:endParaRPr lang="pl-PL" sz="1400" dirty="0">
              <a:latin typeface="Century Gothic" panose="020B0502020202020204" pitchFamily="34" charset="0"/>
            </a:endParaRPr>
          </a:p>
          <a:p>
            <a:pPr algn="l"/>
            <a:endParaRPr lang="pl-PL" sz="1400" dirty="0">
              <a:latin typeface="Century Gothic" panose="020B0502020202020204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091748" y="-477752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89884" y="253768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39"/>
          <a:stretch/>
        </p:blipFill>
        <p:spPr>
          <a:xfrm>
            <a:off x="0" y="1353"/>
            <a:ext cx="12192000" cy="1353313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055" y="129230"/>
            <a:ext cx="1415212" cy="605926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682470" y="490433"/>
            <a:ext cx="5579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CELE KANAŁÓW SOCIAL MEDIA</a:t>
            </a:r>
          </a:p>
          <a:p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286423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2"/>
          <p:cNvSpPr txBox="1">
            <a:spLocks/>
          </p:cNvSpPr>
          <p:nvPr/>
        </p:nvSpPr>
        <p:spPr>
          <a:xfrm>
            <a:off x="1840064" y="109410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25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</a:t>
            </a:r>
            <a:endParaRPr lang="pl-PL" sz="25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7ADD2DF5-4EE7-C027-8BE4-C35A49805D48}"/>
              </a:ext>
            </a:extLst>
          </p:cNvPr>
          <p:cNvSpPr txBox="1"/>
          <p:nvPr/>
        </p:nvSpPr>
        <p:spPr>
          <a:xfrm>
            <a:off x="530070" y="2292503"/>
            <a:ext cx="7006625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 smtClean="0">
                <a:latin typeface="Century Gothic" panose="020B0502020202020204" pitchFamily="34" charset="0"/>
              </a:rPr>
              <a:t>Na tym slajdzie powinien znaleźć się:</a:t>
            </a:r>
          </a:p>
          <a:p>
            <a:endParaRPr lang="pl-PL" sz="16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entury Gothic" panose="020B0502020202020204" pitchFamily="34" charset="0"/>
              </a:rPr>
              <a:t>zarys ogólnej strategii </a:t>
            </a:r>
            <a:r>
              <a:rPr lang="pl-PL" sz="1400" dirty="0" err="1" smtClean="0">
                <a:latin typeface="Century Gothic" panose="020B0502020202020204" pitchFamily="34" charset="0"/>
              </a:rPr>
              <a:t>social</a:t>
            </a:r>
            <a:r>
              <a:rPr lang="pl-PL" sz="1400" dirty="0" smtClean="0">
                <a:latin typeface="Century Gothic" panose="020B0502020202020204" pitchFamily="34" charset="0"/>
              </a:rPr>
              <a:t> media dla wszystkich kanałów (od marca 2024)</a:t>
            </a:r>
          </a:p>
          <a:p>
            <a:pPr algn="l"/>
            <a:endParaRPr lang="pl-PL" sz="1400" dirty="0">
              <a:latin typeface="Century Gothic" panose="020B0502020202020204" pitchFamily="34" charset="0"/>
            </a:endParaRPr>
          </a:p>
          <a:p>
            <a:pPr algn="l"/>
            <a:endParaRPr lang="pl-PL" sz="1400" dirty="0">
              <a:latin typeface="Century Gothic" panose="020B0502020202020204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091748" y="-477752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89884" y="253768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39"/>
          <a:stretch/>
        </p:blipFill>
        <p:spPr>
          <a:xfrm>
            <a:off x="0" y="1353"/>
            <a:ext cx="12192000" cy="1353313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055" y="129230"/>
            <a:ext cx="1415212" cy="605926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682470" y="226833"/>
            <a:ext cx="5579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KRÓTKI OPIS OGÓLNEJ STRATEGII </a:t>
            </a:r>
            <a:b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</a:br>
            <a: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KANAŁÓW SOCIAL MEDIA</a:t>
            </a:r>
          </a:p>
          <a:p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97941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2"/>
          <p:cNvSpPr txBox="1">
            <a:spLocks/>
          </p:cNvSpPr>
          <p:nvPr/>
        </p:nvSpPr>
        <p:spPr>
          <a:xfrm>
            <a:off x="1840064" y="109410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25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</a:t>
            </a:r>
            <a:endParaRPr lang="pl-PL" sz="25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7ADD2DF5-4EE7-C027-8BE4-C35A49805D48}"/>
              </a:ext>
            </a:extLst>
          </p:cNvPr>
          <p:cNvSpPr txBox="1"/>
          <p:nvPr/>
        </p:nvSpPr>
        <p:spPr>
          <a:xfrm>
            <a:off x="530070" y="2292503"/>
            <a:ext cx="700662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 smtClean="0">
                <a:latin typeface="Century Gothic" panose="020B0502020202020204" pitchFamily="34" charset="0"/>
              </a:rPr>
              <a:t>Na tym slajdzie powinny znaleźć się:</a:t>
            </a:r>
          </a:p>
          <a:p>
            <a:endParaRPr lang="pl-PL" sz="14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entury Gothic" panose="020B0502020202020204" pitchFamily="34" charset="0"/>
              </a:rPr>
              <a:t>krótkie opisy strategii przyjętej dla poszczególnych kanałów (od marca 2024)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 smtClean="0">
              <a:latin typeface="Century Gothic" panose="020B0502020202020204" pitchFamily="34" charset="0"/>
            </a:endParaRPr>
          </a:p>
          <a:p>
            <a:pPr algn="l"/>
            <a:endParaRPr lang="pl-PL" sz="1400" dirty="0">
              <a:latin typeface="Century Gothic" panose="020B0502020202020204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091748" y="-477752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89884" y="253768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39"/>
          <a:stretch/>
        </p:blipFill>
        <p:spPr>
          <a:xfrm>
            <a:off x="0" y="1353"/>
            <a:ext cx="12192000" cy="1353313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055" y="129230"/>
            <a:ext cx="1415212" cy="605926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682470" y="226833"/>
            <a:ext cx="5579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KRÓTKI OPIS OGÓLNEJ STRATEGII </a:t>
            </a:r>
            <a:b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</a:br>
            <a: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KANAŁÓW SOCIAL MEDIA</a:t>
            </a:r>
          </a:p>
          <a:p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608944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2"/>
          <p:cNvSpPr txBox="1">
            <a:spLocks/>
          </p:cNvSpPr>
          <p:nvPr/>
        </p:nvSpPr>
        <p:spPr>
          <a:xfrm>
            <a:off x="1840064" y="109410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25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</a:t>
            </a:r>
            <a:endParaRPr lang="pl-PL" sz="25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7ADD2DF5-4EE7-C027-8BE4-C35A49805D48}"/>
              </a:ext>
            </a:extLst>
          </p:cNvPr>
          <p:cNvSpPr txBox="1"/>
          <p:nvPr/>
        </p:nvSpPr>
        <p:spPr>
          <a:xfrm>
            <a:off x="530070" y="2292503"/>
            <a:ext cx="700662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 smtClean="0">
                <a:latin typeface="Century Gothic" panose="020B0502020202020204" pitchFamily="34" charset="0"/>
              </a:rPr>
              <a:t>Na tym slajdzie powinny znaleźć się:</a:t>
            </a:r>
          </a:p>
          <a:p>
            <a:endParaRPr lang="pl-PL" sz="14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entury Gothic" panose="020B0502020202020204" pitchFamily="34" charset="0"/>
              </a:rPr>
              <a:t>informacja w jakim zakresie bank prowadzi komunikacje w kontekście SMART rozwiązań - wskazanie obszarów tematycznych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entury Gothic" panose="020B0502020202020204" pitchFamily="34" charset="0"/>
              </a:rPr>
              <a:t>wskazanie celów działań takiej komunikacji </a:t>
            </a:r>
          </a:p>
          <a:p>
            <a:r>
              <a:rPr lang="pl-PL" sz="1400" dirty="0" smtClean="0">
                <a:latin typeface="Century Gothic" panose="020B0502020202020204" pitchFamily="34" charset="0"/>
              </a:rPr>
              <a:t>(od marca 2024)</a:t>
            </a:r>
          </a:p>
          <a:p>
            <a:pPr algn="l"/>
            <a:endParaRPr lang="pl-PL" sz="1400" dirty="0">
              <a:latin typeface="Century Gothic" panose="020B0502020202020204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091748" y="-477752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89884" y="253768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39"/>
          <a:stretch/>
        </p:blipFill>
        <p:spPr>
          <a:xfrm>
            <a:off x="0" y="1353"/>
            <a:ext cx="12192000" cy="1353313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055" y="129230"/>
            <a:ext cx="1415212" cy="605926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682469" y="226833"/>
            <a:ext cx="7081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SMART ROZWIĄZANIA W SOCIAL MEDIA JAKO </a:t>
            </a:r>
            <a:b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</a:br>
            <a: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ELEMENT BUDOWANIA WIZERUNKU BANKU</a:t>
            </a:r>
          </a:p>
          <a:p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503600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2"/>
          <p:cNvSpPr txBox="1">
            <a:spLocks/>
          </p:cNvSpPr>
          <p:nvPr/>
        </p:nvSpPr>
        <p:spPr>
          <a:xfrm>
            <a:off x="1840064" y="109410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25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</a:t>
            </a:r>
            <a:endParaRPr lang="pl-PL" sz="25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="" xmlns:a16="http://schemas.microsoft.com/office/drawing/2014/main" id="{7ADD2DF5-4EE7-C027-8BE4-C35A49805D48}"/>
              </a:ext>
            </a:extLst>
          </p:cNvPr>
          <p:cNvSpPr txBox="1"/>
          <p:nvPr/>
        </p:nvSpPr>
        <p:spPr>
          <a:xfrm>
            <a:off x="530070" y="2292503"/>
            <a:ext cx="700662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dirty="0" smtClean="0">
                <a:latin typeface="Century Gothic" panose="020B0502020202020204" pitchFamily="34" charset="0"/>
              </a:rPr>
              <a:t>Na tym slajdzie powinny znaleźć się:</a:t>
            </a:r>
          </a:p>
          <a:p>
            <a:endParaRPr lang="pl-PL" sz="16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entury Gothic" panose="020B0502020202020204" pitchFamily="34" charset="0"/>
              </a:rPr>
              <a:t>informacja o strategii przyjętej dla poszczególnych działań komunikacji o SMART rozwiązaniach w poszczególnych kanałach </a:t>
            </a:r>
            <a:r>
              <a:rPr lang="pl-PL" sz="1400" dirty="0" err="1" smtClean="0">
                <a:latin typeface="Century Gothic" panose="020B0502020202020204" pitchFamily="34" charset="0"/>
              </a:rPr>
              <a:t>social</a:t>
            </a:r>
            <a:r>
              <a:rPr lang="pl-PL" sz="1400" dirty="0" smtClean="0">
                <a:latin typeface="Century Gothic" panose="020B0502020202020204" pitchFamily="34" charset="0"/>
              </a:rPr>
              <a:t> media (z uwzględnieniem opisu grup docelowych w danym kanale)</a:t>
            </a:r>
          </a:p>
          <a:p>
            <a:r>
              <a:rPr lang="pl-PL" sz="1400" dirty="0" smtClean="0">
                <a:latin typeface="Century Gothic" panose="020B0502020202020204" pitchFamily="34" charset="0"/>
              </a:rPr>
              <a:t>(od marca 2024)</a:t>
            </a:r>
            <a:endParaRPr lang="pl-PL" sz="1400" dirty="0">
              <a:latin typeface="Century Gothic" panose="020B0502020202020204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091748" y="-477752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89884" y="253768"/>
            <a:ext cx="8460955" cy="1146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l-PL" sz="220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KANAŁY SOCIAL MEDIA BANKU </a:t>
            </a:r>
            <a:endParaRPr lang="pl-PL" sz="2200" dirty="0">
              <a:solidFill>
                <a:schemeClr val="bg1"/>
              </a:solidFill>
              <a:latin typeface="Century Gothic" panose="020B050202020202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39"/>
          <a:stretch/>
        </p:blipFill>
        <p:spPr>
          <a:xfrm>
            <a:off x="0" y="1353"/>
            <a:ext cx="12192000" cy="1353313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055" y="129230"/>
            <a:ext cx="1415212" cy="605926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682469" y="226833"/>
            <a:ext cx="7081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SMART ROZWIĄZANIA W SOCIAL MEDIA JAKO </a:t>
            </a:r>
            <a:b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</a:br>
            <a:r>
              <a:rPr lang="pl-PL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Verdana" panose="020B0604030504040204" pitchFamily="34" charset="0"/>
              </a:rPr>
              <a:t>ELEMENT BUDOWANIA WIZERUNKU BANKU</a:t>
            </a:r>
          </a:p>
          <a:p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11277531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466</Words>
  <Application>Microsoft Office PowerPoint</Application>
  <PresentationFormat>Panoramiczny</PresentationFormat>
  <Paragraphs>90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Verdana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Szwangruber Adrianna</dc:creator>
  <cp:lastModifiedBy>Szwangruber Adrianna</cp:lastModifiedBy>
  <cp:revision>4</cp:revision>
  <dcterms:created xsi:type="dcterms:W3CDTF">2025-01-31T15:39:31Z</dcterms:created>
  <dcterms:modified xsi:type="dcterms:W3CDTF">2025-02-03T13:59:57Z</dcterms:modified>
</cp:coreProperties>
</file>